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9" r:id="rId4"/>
    <p:sldId id="265" r:id="rId5"/>
    <p:sldId id="268" r:id="rId6"/>
    <p:sldId id="270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0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5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3507085"/>
            <a:ext cx="4354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006898"/>
            <a:ext cx="4354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2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5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65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2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/>
              <a:t>12/12/2015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3928" y="3068960"/>
            <a:ext cx="4608512" cy="1470025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701C00"/>
                </a:solidFill>
              </a:rPr>
              <a:t>“Rebuilding Walls – Rebuilding Community”</a:t>
            </a:r>
            <a:endParaRPr lang="en-AU" b="1" dirty="0">
              <a:solidFill>
                <a:srgbClr val="701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I. 	The exiled people of God return to Jerusalem.</a:t>
            </a:r>
            <a:endParaRPr lang="en-AU" sz="4400" b="1" dirty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r>
              <a:rPr lang="en-US" sz="3600" b="1" dirty="0"/>
              <a:t>A.	The first group of 50,000 exiles returned from Babylon under </a:t>
            </a:r>
            <a:r>
              <a:rPr lang="en-US" sz="3600" b="1" dirty="0" err="1"/>
              <a:t>Zerubabel</a:t>
            </a:r>
            <a:r>
              <a:rPr lang="en-US" sz="3600" b="1" dirty="0"/>
              <a:t>.</a:t>
            </a:r>
            <a:endParaRPr lang="en-AU" sz="3600" b="1" dirty="0"/>
          </a:p>
          <a:p>
            <a:pPr marL="400050" lvl="1" indent="0">
              <a:buNone/>
            </a:pPr>
            <a:r>
              <a:rPr lang="en-US" sz="3600" b="1" dirty="0"/>
              <a:t>B.	The second group of exiles returned under </a:t>
            </a:r>
            <a:r>
              <a:rPr lang="en-US" sz="3600" b="1" dirty="0" smtClean="0"/>
              <a:t>Ezra.</a:t>
            </a:r>
            <a:endParaRPr lang="en-AU" sz="3600" b="1" dirty="0"/>
          </a:p>
          <a:p>
            <a:pPr marL="400050" lvl="1" indent="0">
              <a:buNone/>
            </a:pPr>
            <a:r>
              <a:rPr lang="en-US" sz="3600" b="1" dirty="0"/>
              <a:t>C.	The final group returned under Nehemiah who desired to rebuild the wall </a:t>
            </a:r>
            <a:r>
              <a:rPr lang="en-US" sz="3600" b="1" dirty="0" smtClean="0"/>
              <a:t>around </a:t>
            </a:r>
            <a:r>
              <a:rPr lang="en-US" sz="3600" b="1" dirty="0"/>
              <a:t>Jerusalem</a:t>
            </a:r>
            <a:r>
              <a:rPr lang="en-US" sz="3600" b="1" dirty="0" smtClean="0"/>
              <a:t>.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40075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800" b="1" dirty="0" smtClean="0"/>
              <a:t>This </a:t>
            </a:r>
            <a:r>
              <a:rPr lang="en-US" sz="4800" b="1" dirty="0"/>
              <a:t>gave the potential for a restored community…</a:t>
            </a:r>
            <a:endParaRPr lang="en-AU" sz="4800" b="1" dirty="0"/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671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II.	The exiled people hear the Word of God </a:t>
            </a:r>
            <a:r>
              <a:rPr lang="en-US" sz="4400" b="1" dirty="0" smtClean="0">
                <a:solidFill>
                  <a:srgbClr val="FFFF00"/>
                </a:solidFill>
              </a:rPr>
              <a:t>read </a:t>
            </a:r>
            <a:r>
              <a:rPr lang="en-US" sz="4400" b="1" dirty="0" err="1" smtClean="0">
                <a:solidFill>
                  <a:srgbClr val="FFFF00"/>
                </a:solidFill>
              </a:rPr>
              <a:t>Neh</a:t>
            </a:r>
            <a:r>
              <a:rPr lang="en-US" sz="4400" b="1" dirty="0" smtClean="0">
                <a:solidFill>
                  <a:srgbClr val="FFFF00"/>
                </a:solidFill>
              </a:rPr>
              <a:t> 8:1-12</a:t>
            </a:r>
            <a:endParaRPr lang="en-AU" sz="4400" b="1" dirty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r>
              <a:rPr lang="en-US" sz="3600" b="1" dirty="0"/>
              <a:t>A.	One hundred and forty years had passed since God’s people had </a:t>
            </a:r>
            <a:r>
              <a:rPr lang="en-US" sz="3600" b="1" dirty="0" smtClean="0"/>
              <a:t>assembled </a:t>
            </a:r>
            <a:r>
              <a:rPr lang="en-US" sz="3600" b="1" dirty="0"/>
              <a:t>as a nation united.</a:t>
            </a:r>
            <a:endParaRPr lang="en-AU" sz="3600" b="1" dirty="0"/>
          </a:p>
          <a:p>
            <a:pPr marL="400050" lvl="1" indent="0">
              <a:buNone/>
            </a:pPr>
            <a:r>
              <a:rPr lang="en-US" sz="3600" b="1" dirty="0" smtClean="0"/>
              <a:t>B.	Ezra </a:t>
            </a:r>
            <a:r>
              <a:rPr lang="en-US" sz="3600" b="1" dirty="0"/>
              <a:t>read the Scriptures, the Levites interpreted it and the people </a:t>
            </a:r>
            <a:r>
              <a:rPr lang="en-US" sz="3600" b="1" dirty="0" smtClean="0"/>
              <a:t>understood </a:t>
            </a:r>
            <a:r>
              <a:rPr lang="en-US" sz="3600" b="1" dirty="0"/>
              <a:t>and obeyed it. </a:t>
            </a: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US" sz="4000" b="1" dirty="0" smtClean="0"/>
          </a:p>
          <a:p>
            <a:pPr marL="400050" lvl="1" indent="0">
              <a:buNone/>
            </a:pPr>
            <a:endParaRPr lang="en-US" sz="4000" b="1" dirty="0"/>
          </a:p>
          <a:p>
            <a:pPr marL="400050" lvl="1" indent="0">
              <a:buNone/>
            </a:pPr>
            <a:endParaRPr lang="en-AU" sz="3600" b="1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627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The restored community needed a foundation and this came through </a:t>
            </a:r>
            <a:r>
              <a:rPr lang="en-US" sz="4800" b="1" dirty="0" smtClean="0"/>
              <a:t>obedient response </a:t>
            </a:r>
            <a:r>
              <a:rPr lang="en-US" sz="4800" b="1" dirty="0"/>
              <a:t>to the Word of God</a:t>
            </a:r>
            <a:r>
              <a:rPr lang="en-US" sz="4800" b="1" dirty="0" smtClean="0"/>
              <a:t>…</a:t>
            </a:r>
          </a:p>
          <a:p>
            <a:pPr marL="0" indent="0" algn="ctr">
              <a:buNone/>
            </a:pPr>
            <a:r>
              <a:rPr lang="en-US" sz="4800" b="1" dirty="0" smtClean="0"/>
              <a:t>It still does today!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10772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13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john.bond\AppData\Local\Microsoft\Windows\Temporary Internet Files\Content.Outlook\OHJRM227\Sermon Features Ch21_Gods_Story_edit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0153"/>
            <a:ext cx="9721221" cy="69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355976" y="1052736"/>
            <a:ext cx="1944216" cy="316835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0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b="1" dirty="0" smtClean="0">
              <a:solidFill>
                <a:srgbClr val="FFFF99"/>
              </a:solidFill>
            </a:endParaRPr>
          </a:p>
          <a:p>
            <a:pPr marL="0" indent="0" algn="ctr">
              <a:buNone/>
            </a:pPr>
            <a:r>
              <a:rPr lang="en-AU" sz="4400" b="1" dirty="0" smtClean="0">
                <a:solidFill>
                  <a:srgbClr val="FFFF99"/>
                </a:solidFill>
              </a:rPr>
              <a:t>John </a:t>
            </a:r>
            <a:r>
              <a:rPr lang="en-AU" sz="4400" b="1" dirty="0">
                <a:solidFill>
                  <a:srgbClr val="FFFF99"/>
                </a:solidFill>
              </a:rPr>
              <a:t>3:16 (NIV) </a:t>
            </a:r>
            <a:r>
              <a:rPr lang="en-AU" sz="4400" b="1" dirty="0" smtClean="0">
                <a:solidFill>
                  <a:srgbClr val="FFFF99"/>
                </a:solidFill>
              </a:rPr>
              <a:t>For </a:t>
            </a:r>
            <a:r>
              <a:rPr lang="en-AU" sz="4400" b="1" dirty="0">
                <a:solidFill>
                  <a:srgbClr val="FFFF99"/>
                </a:solidFill>
              </a:rPr>
              <a:t>God so loved </a:t>
            </a:r>
            <a:r>
              <a:rPr lang="en-AU" sz="4400" b="1" dirty="0" smtClean="0">
                <a:solidFill>
                  <a:srgbClr val="FFFF99"/>
                </a:solidFill>
              </a:rPr>
              <a:t>_________! </a:t>
            </a:r>
          </a:p>
          <a:p>
            <a:pPr marL="0" indent="0" algn="ctr">
              <a:buNone/>
            </a:pPr>
            <a:r>
              <a:rPr lang="en-AU" sz="4400" b="1" dirty="0" smtClean="0">
                <a:solidFill>
                  <a:srgbClr val="FFFF99"/>
                </a:solidFill>
              </a:rPr>
              <a:t>that He </a:t>
            </a:r>
            <a:r>
              <a:rPr lang="en-AU" sz="4400" b="1" dirty="0">
                <a:solidFill>
                  <a:srgbClr val="FFFF99"/>
                </a:solidFill>
              </a:rPr>
              <a:t>gave </a:t>
            </a:r>
            <a:r>
              <a:rPr lang="en-AU" sz="4400" b="1" dirty="0" smtClean="0">
                <a:solidFill>
                  <a:srgbClr val="FFFF99"/>
                </a:solidFill>
              </a:rPr>
              <a:t>His </a:t>
            </a:r>
            <a:r>
              <a:rPr lang="en-AU" sz="4400" b="1" dirty="0">
                <a:solidFill>
                  <a:srgbClr val="FFFF99"/>
                </a:solidFill>
              </a:rPr>
              <a:t>one and only </a:t>
            </a:r>
            <a:r>
              <a:rPr lang="en-AU" sz="4400" b="1" dirty="0" smtClean="0">
                <a:solidFill>
                  <a:srgbClr val="FFFF99"/>
                </a:solidFill>
              </a:rPr>
              <a:t>Son for _________!</a:t>
            </a:r>
          </a:p>
          <a:p>
            <a:pPr marL="0" indent="0" algn="ctr">
              <a:buNone/>
            </a:pPr>
            <a:r>
              <a:rPr lang="en-AU" sz="4400" b="1" dirty="0" smtClean="0">
                <a:solidFill>
                  <a:srgbClr val="FFFF99"/>
                </a:solidFill>
              </a:rPr>
              <a:t>that if  _________ </a:t>
            </a:r>
            <a:r>
              <a:rPr lang="en-AU" sz="4400" b="1" dirty="0">
                <a:solidFill>
                  <a:srgbClr val="FFFF99"/>
                </a:solidFill>
              </a:rPr>
              <a:t>believes in </a:t>
            </a:r>
            <a:r>
              <a:rPr lang="en-AU" sz="4400" b="1" dirty="0" smtClean="0">
                <a:solidFill>
                  <a:srgbClr val="FFFF99"/>
                </a:solidFill>
              </a:rPr>
              <a:t>Him </a:t>
            </a:r>
          </a:p>
          <a:p>
            <a:pPr marL="0" indent="0" algn="ctr">
              <a:buNone/>
            </a:pPr>
            <a:r>
              <a:rPr lang="en-AU" sz="4400" b="1" dirty="0" smtClean="0">
                <a:solidFill>
                  <a:srgbClr val="FFFF99"/>
                </a:solidFill>
              </a:rPr>
              <a:t>_________shall </a:t>
            </a:r>
            <a:r>
              <a:rPr lang="en-AU" sz="4400" b="1" dirty="0">
                <a:solidFill>
                  <a:srgbClr val="FFFF99"/>
                </a:solidFill>
              </a:rPr>
              <a:t>not perish but </a:t>
            </a:r>
            <a:r>
              <a:rPr lang="en-AU" sz="4400" b="1" dirty="0" smtClean="0">
                <a:solidFill>
                  <a:srgbClr val="FFFF99"/>
                </a:solidFill>
              </a:rPr>
              <a:t>      will have </a:t>
            </a:r>
            <a:r>
              <a:rPr lang="en-AU" sz="4400" b="1" dirty="0">
                <a:solidFill>
                  <a:srgbClr val="FFFF99"/>
                </a:solidFill>
              </a:rPr>
              <a:t>eternal life. </a:t>
            </a:r>
          </a:p>
          <a:p>
            <a:pPr algn="ctr"/>
            <a:endParaRPr lang="en-AU" sz="44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1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“Rebuilding Walls – Rebuilding Community”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John Bond</cp:lastModifiedBy>
  <cp:revision>30</cp:revision>
  <dcterms:created xsi:type="dcterms:W3CDTF">2015-05-04T08:43:21Z</dcterms:created>
  <dcterms:modified xsi:type="dcterms:W3CDTF">2015-12-12T23:07:13Z</dcterms:modified>
</cp:coreProperties>
</file>